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26"/>
  </p:handoutMasterIdLst>
  <p:sldIdLst>
    <p:sldId id="565" r:id="rId3"/>
    <p:sldId id="992" r:id="rId5"/>
    <p:sldId id="993" r:id="rId6"/>
    <p:sldId id="995" r:id="rId7"/>
    <p:sldId id="996" r:id="rId8"/>
    <p:sldId id="1004" r:id="rId9"/>
    <p:sldId id="1005" r:id="rId10"/>
    <p:sldId id="1006" r:id="rId11"/>
    <p:sldId id="997" r:id="rId12"/>
    <p:sldId id="1007" r:id="rId13"/>
    <p:sldId id="1008" r:id="rId14"/>
    <p:sldId id="1009" r:id="rId15"/>
    <p:sldId id="998" r:id="rId16"/>
    <p:sldId id="1010" r:id="rId17"/>
    <p:sldId id="1011" r:id="rId18"/>
    <p:sldId id="1012" r:id="rId19"/>
    <p:sldId id="1013" r:id="rId20"/>
    <p:sldId id="1084" r:id="rId21"/>
    <p:sldId id="1085" r:id="rId22"/>
    <p:sldId id="1086" r:id="rId23"/>
    <p:sldId id="1001" r:id="rId24"/>
    <p:sldId id="1003" r:id="rId25"/>
  </p:sldIdLst>
  <p:sldSz cx="9144000" cy="5143500" type="screen16x9"/>
  <p:notesSz cx="7023100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DAFACE8-9C5B-4EB8-B892-3F925D49A0F2}">
          <p14:sldIdLst>
            <p14:sldId id="565"/>
            <p14:sldId id="992"/>
            <p14:sldId id="993"/>
            <p14:sldId id="995"/>
            <p14:sldId id="996"/>
            <p14:sldId id="1004"/>
            <p14:sldId id="1005"/>
            <p14:sldId id="1006"/>
            <p14:sldId id="997"/>
            <p14:sldId id="1007"/>
            <p14:sldId id="1008"/>
            <p14:sldId id="1009"/>
            <p14:sldId id="998"/>
            <p14:sldId id="1010"/>
            <p14:sldId id="1011"/>
            <p14:sldId id="1012"/>
            <p14:sldId id="1013"/>
            <p14:sldId id="1084"/>
            <p14:sldId id="1085"/>
            <p14:sldId id="1086"/>
            <p14:sldId id="1001"/>
            <p14:sldId id="100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68" userDrawn="1">
          <p15:clr>
            <a:srgbClr val="A4A3A4"/>
          </p15:clr>
        </p15:guide>
        <p15:guide id="2" pos="28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6167"/>
    <p:restoredTop sz="68014" autoAdjust="0"/>
  </p:normalViewPr>
  <p:slideViewPr>
    <p:cSldViewPr showGuides="1">
      <p:cViewPr varScale="1">
        <p:scale>
          <a:sx n="154" d="100"/>
          <a:sy n="154" d="100"/>
        </p:scale>
        <p:origin x="1014" y="108"/>
      </p:cViewPr>
      <p:guideLst>
        <p:guide orient="horz" pos="1668"/>
        <p:guide pos="288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98" d="100"/>
          <a:sy n="98" d="100"/>
        </p:scale>
        <p:origin x="3546" y="78"/>
      </p:cViewPr>
      <p:guideLst>
        <p:guide orient="horz" pos="3019"/>
        <p:guide pos="221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275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B8343-857D-4973-A47C-BFBF7FD1F314}" type="datetimeFigureOut">
              <a:rPr lang="en-CA" smtClean="0"/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275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E2228-6213-4DA8-A66E-0E10BE9C9D50}" type="slidenum">
              <a:rPr lang="en-CA" smtClean="0"/>
            </a:fld>
            <a:endParaRPr lang="en-CA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91" tIns="46647" rIns="93291" bIns="46647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1" y="2"/>
            <a:ext cx="3043343" cy="465455"/>
          </a:xfrm>
          <a:prstGeom prst="rect">
            <a:avLst/>
          </a:prstGeom>
        </p:spPr>
        <p:txBody>
          <a:bodyPr vert="horz" lIns="93291" tIns="46647" rIns="93291" bIns="46647" rtlCol="0"/>
          <a:lstStyle>
            <a:lvl1pPr algn="r">
              <a:defRPr sz="1300"/>
            </a:lvl1pPr>
          </a:lstStyle>
          <a:p>
            <a:fld id="{D2949B78-ECBF-4D79-8EE0-7EEBA90FC5BE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8500"/>
            <a:ext cx="6205538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91" tIns="46647" rIns="93291" bIns="4664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291" tIns="46647" rIns="93291" bIns="46647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2"/>
            <a:ext cx="3043343" cy="465455"/>
          </a:xfrm>
          <a:prstGeom prst="rect">
            <a:avLst/>
          </a:prstGeom>
        </p:spPr>
        <p:txBody>
          <a:bodyPr vert="horz" lIns="93291" tIns="46647" rIns="93291" bIns="46647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1" y="8842032"/>
            <a:ext cx="3043343" cy="465455"/>
          </a:xfrm>
          <a:prstGeom prst="rect">
            <a:avLst/>
          </a:prstGeom>
        </p:spPr>
        <p:txBody>
          <a:bodyPr vert="horz" lIns="93291" tIns="46647" rIns="93291" bIns="46647" rtlCol="0" anchor="b"/>
          <a:lstStyle>
            <a:lvl1pPr algn="r">
              <a:defRPr sz="1300"/>
            </a:lvl1pPr>
          </a:lstStyle>
          <a:p>
            <a:fld id="{A34CEF61-6081-4889-BDED-2ADA6FECE219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CEF61-6081-4889-BDED-2ADA6FECE21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2015_Hover_Aerials_Okanagan_6389-6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8" name="Picture 3" descr="s4b282c2015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365587" y="1332646"/>
            <a:ext cx="5430376" cy="1671152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indent="0">
              <a:lnSpc>
                <a:spcPts val="3800"/>
              </a:lnSpc>
              <a:spcBef>
                <a:spcPts val="0"/>
              </a:spcBef>
              <a:buNone/>
              <a:defRPr sz="3400" b="1" i="0" kern="0" cap="none" spc="30" baseline="0">
                <a:solidFill>
                  <a:srgbClr val="002040"/>
                </a:solidFill>
                <a:latin typeface="Arial" panose="020B0704020202020204"/>
                <a:cs typeface="Arial" panose="020B0704020202020204"/>
              </a:defRPr>
            </a:lvl1pPr>
          </a:lstStyle>
          <a:p>
            <a:pPr lvl="0"/>
            <a:r>
              <a:rPr lang="en-CA" dirty="0"/>
              <a:t>Click To Edit Master Text Styles</a:t>
            </a:r>
            <a:endParaRPr lang="en-CA" dirty="0"/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rgbClr val="002040"/>
                </a:solidFill>
                <a:latin typeface="Arial" panose="020B0704020202020204"/>
                <a:cs typeface="Arial" panose="020B0704020202020204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UBCO Master of Data Science - &lt;course number&gt;</a:t>
            </a:r>
            <a:endParaRPr lang="en-CA" dirty="0"/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all" spc="150" normalizeH="0" baseline="0">
                <a:solidFill>
                  <a:srgbClr val="0C2344"/>
                </a:solidFill>
                <a:latin typeface="Arial" panose="020B0704020202020204"/>
                <a:cs typeface="Arial" panose="020B0704020202020204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  <a:endParaRPr lang="en-CA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0"/>
            <a:ext cx="8991599" cy="819150"/>
          </a:xfrm>
          <a:prstGeom prst="rect">
            <a:avLst/>
          </a:prstGeom>
        </p:spPr>
        <p:txBody>
          <a:bodyPr tIns="0" bIns="0" anchor="b">
            <a:normAutofit/>
          </a:bodyPr>
          <a:lstStyle>
            <a:lvl1pPr algn="l">
              <a:lnSpc>
                <a:spcPct val="89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876560"/>
            <a:ext cx="9017925" cy="4209789"/>
          </a:xfrm>
        </p:spPr>
        <p:txBody>
          <a:bodyPr/>
          <a:lstStyle>
            <a:lvl1pPr marL="90170" indent="-90170">
              <a:lnSpc>
                <a:spcPct val="89000"/>
              </a:lnSpc>
              <a:spcBef>
                <a:spcPts val="1000"/>
              </a:spcBef>
              <a:buFont typeface="Calibri" panose="020F0502020204030204" pitchFamily="34" charset="0"/>
              <a:buChar char=" "/>
              <a:defRPr/>
            </a:lvl1pPr>
            <a:lvl2pPr marL="457200" indent="-219710">
              <a:lnSpc>
                <a:spcPct val="89000"/>
              </a:lnSpc>
              <a:defRPr/>
            </a:lvl2pPr>
            <a:lvl3pPr marL="731520">
              <a:lnSpc>
                <a:spcPct val="89000"/>
              </a:lnSpc>
              <a:defRPr>
                <a:solidFill>
                  <a:srgbClr val="FFC000"/>
                </a:solidFill>
              </a:defRPr>
            </a:lvl3pPr>
            <a:lvl4pPr>
              <a:lnSpc>
                <a:spcPct val="89000"/>
              </a:lnSpc>
              <a:defRPr>
                <a:solidFill>
                  <a:schemeClr val="bg2">
                    <a:lumMod val="20000"/>
                    <a:lumOff val="80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and Content (white bg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0"/>
            <a:ext cx="8991599" cy="819150"/>
          </a:xfrm>
          <a:prstGeom prst="rect">
            <a:avLst/>
          </a:prstGeom>
        </p:spPr>
        <p:txBody>
          <a:bodyPr tIns="0" bIns="0" anchor="b">
            <a:normAutofit/>
          </a:bodyPr>
          <a:lstStyle>
            <a:lvl1pPr algn="l">
              <a:lnSpc>
                <a:spcPct val="89000"/>
              </a:lnSpc>
              <a:defRPr sz="3200">
                <a:solidFill>
                  <a:srgbClr val="00204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38" y="819150"/>
            <a:ext cx="9031287" cy="4267200"/>
          </a:xfrm>
        </p:spPr>
        <p:txBody>
          <a:bodyPr/>
          <a:lstStyle>
            <a:lvl1pPr marL="91440" indent="-91440">
              <a:lnSpc>
                <a:spcPct val="89000"/>
              </a:lnSpc>
              <a:spcBef>
                <a:spcPts val="1000"/>
              </a:spcBef>
              <a:buFont typeface="Symbol" pitchFamily="18" charset="2"/>
              <a:buChar char=" "/>
              <a:defRPr>
                <a:solidFill>
                  <a:srgbClr val="002040"/>
                </a:solidFill>
              </a:defRPr>
            </a:lvl1pPr>
            <a:lvl2pPr marL="457200" indent="-219710">
              <a:lnSpc>
                <a:spcPct val="89000"/>
              </a:lnSpc>
              <a:defRPr>
                <a:solidFill>
                  <a:srgbClr val="002040"/>
                </a:solidFill>
              </a:defRPr>
            </a:lvl2pPr>
            <a:lvl3pPr marL="731520">
              <a:lnSpc>
                <a:spcPct val="89000"/>
              </a:lnSpc>
              <a:defRPr>
                <a:solidFill>
                  <a:srgbClr val="002040"/>
                </a:solidFill>
              </a:defRPr>
            </a:lvl3pPr>
            <a:lvl4pPr>
              <a:lnSpc>
                <a:spcPct val="89000"/>
              </a:lnSpc>
              <a:defRPr>
                <a:solidFill>
                  <a:srgbClr val="002040"/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</p:txBody>
      </p:sp>
      <p:pic>
        <p:nvPicPr>
          <p:cNvPr id="4" name="Picture 1" descr="s4b282c201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4531" y="220356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5"/>
          <p:cNvSpPr>
            <a:spLocks noChangeShapeType="1"/>
          </p:cNvSpPr>
          <p:nvPr userDrawn="1"/>
        </p:nvSpPr>
        <p:spPr bwMode="auto">
          <a:xfrm flipV="1">
            <a:off x="62838" y="832567"/>
            <a:ext cx="9031287" cy="0"/>
          </a:xfrm>
          <a:prstGeom prst="line">
            <a:avLst/>
          </a:prstGeom>
          <a:noFill/>
          <a:ln w="47625" cmpd="thinThick">
            <a:solidFill>
              <a:srgbClr val="00204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" name="Text Placeholder 14"/>
          <p:cNvSpPr txBox="1"/>
          <p:nvPr userDrawn="1"/>
        </p:nvSpPr>
        <p:spPr>
          <a:xfrm flipH="1">
            <a:off x="8783528" y="4823277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704020202020204" pitchFamily="34" charset="0"/>
              <a:buNone/>
              <a:defRPr/>
            </a:pPr>
            <a:fld id="{502CAF39-FB8C-4AC0-85DB-1596783B46C6}" type="slidenum">
              <a:rPr lang="en-US" altLang="en-US" sz="1800" smtClean="0">
                <a:solidFill>
                  <a:srgbClr val="002040"/>
                </a:solidFill>
                <a:cs typeface="Arial" panose="020B0704020202020204" pitchFamily="34" charset="0"/>
              </a:rPr>
            </a:fld>
            <a:endParaRPr lang="en-CA" altLang="en-US" sz="1800" dirty="0">
              <a:solidFill>
                <a:srgbClr val="002040"/>
              </a:solidFill>
              <a:cs typeface="Arial" panose="020B07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081969092_65874fd6f2_o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704020202020204"/>
              <a:ea typeface="+mn-ea"/>
              <a:cs typeface="+mn-cs"/>
            </a:endParaRPr>
          </a:p>
        </p:txBody>
      </p:sp>
      <p:pic>
        <p:nvPicPr>
          <p:cNvPr id="4" name="Picture 3" descr="UBC_2016_Signature_Wide_282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38" y="895350"/>
            <a:ext cx="9031287" cy="427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</p:txBody>
      </p:sp>
      <p:sp>
        <p:nvSpPr>
          <p:cNvPr id="11" name="Line 5"/>
          <p:cNvSpPr>
            <a:spLocks noChangeShapeType="1"/>
          </p:cNvSpPr>
          <p:nvPr userDrawn="1"/>
        </p:nvSpPr>
        <p:spPr bwMode="auto">
          <a:xfrm flipV="1">
            <a:off x="62838" y="832567"/>
            <a:ext cx="9031287" cy="0"/>
          </a:xfrm>
          <a:prstGeom prst="line">
            <a:avLst/>
          </a:prstGeom>
          <a:noFill/>
          <a:ln w="47625" cmpd="thinThick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Title Placeholder 11"/>
          <p:cNvSpPr>
            <a:spLocks noGrp="1"/>
          </p:cNvSpPr>
          <p:nvPr>
            <p:ph type="title"/>
          </p:nvPr>
        </p:nvSpPr>
        <p:spPr>
          <a:xfrm>
            <a:off x="66504" y="2020"/>
            <a:ext cx="9027621" cy="7762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6" name="Text Placeholder 14"/>
          <p:cNvSpPr txBox="1"/>
          <p:nvPr userDrawn="1"/>
        </p:nvSpPr>
        <p:spPr>
          <a:xfrm flipH="1">
            <a:off x="8752762" y="4823277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704020202020204" pitchFamily="34" charset="0"/>
              <a:buNone/>
              <a:defRPr/>
            </a:pPr>
            <a:fld id="{502CAF39-FB8C-4AC0-85DB-1596783B46C6}" type="slidenum">
              <a:rPr lang="en-US" altLang="en-US" sz="1800" smtClean="0">
                <a:cs typeface="Arial" panose="020B0704020202020204" pitchFamily="34" charset="0"/>
              </a:rPr>
            </a:fld>
            <a:endParaRPr lang="en-CA" altLang="en-US" sz="1800" dirty="0">
              <a:cs typeface="Arial" panose="020B0704020202020204" pitchFamily="34" charset="0"/>
            </a:endParaRPr>
          </a:p>
        </p:txBody>
      </p:sp>
      <p:pic>
        <p:nvPicPr>
          <p:cNvPr id="8" name="Picture 2" descr="2014_logo_only_reverse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7492" y="160738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89000"/>
        </a:lnSpc>
        <a:spcBef>
          <a:spcPct val="20000"/>
        </a:spcBef>
        <a:buFont typeface="Arial" panose="020B07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19430" indent="-285750" algn="l" defTabSz="914400" rtl="0" eaLnBrk="1" latinLnBrk="0" hangingPunct="1">
        <a:lnSpc>
          <a:spcPct val="89000"/>
        </a:lnSpc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rgbClr val="FFFF00"/>
          </a:solidFill>
          <a:latin typeface="+mn-lt"/>
          <a:ea typeface="+mn-ea"/>
          <a:cs typeface="+mn-cs"/>
        </a:defRPr>
      </a:lvl2pPr>
      <a:lvl3pPr marL="742950" indent="-228600" algn="l" defTabSz="914400" rtl="0" eaLnBrk="1" latinLnBrk="0" hangingPunct="1">
        <a:lnSpc>
          <a:spcPct val="89000"/>
        </a:lnSpc>
        <a:spcBef>
          <a:spcPct val="20000"/>
        </a:spcBef>
        <a:buFont typeface="Wingdings" panose="05000000000000000000" pitchFamily="2" charset="2"/>
        <a:buChar char="§"/>
        <a:defRPr sz="1800" kern="1200">
          <a:solidFill>
            <a:schemeClr val="accent4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976630" indent="-228600" algn="l" defTabSz="914400" rtl="0" eaLnBrk="1" latinLnBrk="0" hangingPunct="1">
        <a:lnSpc>
          <a:spcPct val="89000"/>
        </a:lnSpc>
        <a:spcBef>
          <a:spcPct val="20000"/>
        </a:spcBef>
        <a:buFont typeface="Arial" panose="020B0704020202020204" pitchFamily="34" charset="0"/>
        <a:buChar char="–"/>
        <a:defRPr sz="1800" kern="1200">
          <a:solidFill>
            <a:srgbClr val="FFC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tags" Target="../tags/tag14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tags" Target="../tags/tag15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tags" Target="../tags/tag16.xml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52400" y="1809750"/>
            <a:ext cx="5880735" cy="1671320"/>
          </a:xfrm>
        </p:spPr>
        <p:txBody>
          <a:bodyPr/>
          <a:lstStyle/>
          <a:p>
            <a:r>
              <a:rPr lang="en-US" dirty="0"/>
              <a:t>SmartBudget_Presentation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13360" y="2927598"/>
            <a:ext cx="5430203" cy="321394"/>
          </a:xfrm>
        </p:spPr>
        <p:txBody>
          <a:bodyPr/>
          <a:lstStyle/>
          <a:p>
            <a:r>
              <a:rPr lang="en-CA" dirty="0"/>
              <a:t>UBCO Master of Data Science – DATA 5</a:t>
            </a:r>
            <a:r>
              <a:rPr lang="en-US" altLang="en-CA" dirty="0"/>
              <a:t>33</a:t>
            </a:r>
            <a:endParaRPr lang="en-US" altLang="en-CA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     </a:t>
            </a:r>
            <a:endParaRPr lang="en-CA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Analysis Package</a:t>
            </a:r>
            <a:r>
              <a:rPr lang="zh-CN"/>
              <a:t>——Module: summary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total_income(incomes)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Calculates the total amount of all recorded income entries to show how much money is coming in.</a:t>
            </a:r>
            <a:endParaRPr sz="1900"/>
          </a:p>
          <a:p>
            <a:endParaRPr sz="1900"/>
          </a:p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total_expenses(expenses)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Calculates the total amount of all recorded expenses, preserving negative values to reflect money going out.</a:t>
            </a:r>
            <a:endParaRPr sz="1900"/>
          </a:p>
          <a:p>
            <a:endParaRPr sz="1900"/>
          </a:p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budget_balance(incomes, expenses)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Combines total income and total expenses to produce the final budget balance, showing whether the user has a surplus or deficit.</a:t>
            </a:r>
            <a:endParaRPr sz="1900"/>
          </a:p>
          <a:p>
            <a:endParaRPr sz="1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Analysis Package</a:t>
            </a:r>
            <a:r>
              <a:rPr lang="zh-CN"/>
              <a:t>——Module: insights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876300"/>
            <a:ext cx="9537065" cy="4210050"/>
          </a:xfrm>
        </p:spPr>
        <p:txBody>
          <a:bodyPr>
            <a:noAutofit/>
          </a:bodyPr>
          <a:lstStyle/>
          <a:p>
            <a:pPr algn="l">
              <a:buClrTx/>
              <a:buSzTx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Function: expense_details(expenses)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Generates readable text descriptions for each expense so users can easily review their spending history.</a:t>
            </a:r>
            <a:endParaRPr sz="1900"/>
          </a:p>
          <a:p>
            <a:endParaRPr sz="1900"/>
          </a:p>
          <a:p>
            <a:pPr algn="l">
              <a:buClrTx/>
              <a:buSzTx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Function: income_details(incomes)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Generates readable text descriptions for each income record so users can easily review their earning history.</a:t>
            </a:r>
            <a:endParaRPr sz="1900"/>
          </a:p>
          <a:p>
            <a:endParaRPr sz="1900"/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Function: largest_expenses(expenses, n=3)</a:t>
            </a:r>
            <a:endParaRPr sz="1900"/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Identifies and returns the top largest expenses based on absolute value, helping users spot major spending areas.</a:t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Analysis Package</a:t>
            </a:r>
            <a:r>
              <a:rPr lang="zh-CN"/>
              <a:t>——Module: insights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876300"/>
            <a:ext cx="9537065" cy="4210050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Function: largest_incomes(incomes, n=3)</a:t>
            </a:r>
            <a:endParaRPr sz="1900"/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sz="1900"/>
              <a:t>Identifies and returns the top largest income sources in descending order, helping users see their main income streams.</a:t>
            </a:r>
            <a:endParaRPr sz="1900"/>
          </a:p>
          <a:p>
            <a:endParaRPr sz="1900"/>
          </a:p>
          <a:p>
            <a:pPr algn="l">
              <a:buClrTx/>
              <a:buSzTx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Function: print_records(title, records)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Displays a clean, formatted list of records under a given title to improve readability of output.</a:t>
            </a:r>
            <a:endParaRPr sz="19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IO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958340"/>
            <a:ext cx="9017635" cy="1871980"/>
          </a:xfrm>
        </p:spPr>
        <p:txBody>
          <a:bodyPr>
            <a:normAutofit/>
          </a:bodyPr>
          <a:lstStyle/>
          <a:p>
            <a:endParaRPr sz="22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</a:t>
            </a:r>
            <a:r>
              <a:rPr sz="2000"/>
              <a:t>It allows users to save their financial data and reload it later.</a:t>
            </a:r>
            <a:endParaRPr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</a:t>
            </a:r>
            <a:r>
              <a:rPr sz="2000"/>
              <a:t>All data files are managed inside a dedicated storage folder.</a:t>
            </a:r>
            <a:endParaRPr sz="2000"/>
          </a:p>
          <a:p>
            <a:endParaRPr lang="en-US">
              <a:sym typeface="+mn-ea"/>
            </a:endParaRPr>
          </a:p>
          <a:p>
            <a:endParaRPr lang="en-US">
              <a:sym typeface="+mn-ea"/>
            </a:endParaRPr>
          </a:p>
          <a:p/>
        </p:txBody>
      </p:sp>
      <p:sp>
        <p:nvSpPr>
          <p:cNvPr id="8196" name="Line 4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>
            <a:off x="152400" y="1200150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p>
            <a:endParaRPr lang="en-US" sz="1350"/>
          </a:p>
        </p:txBody>
      </p:sp>
      <p:sp>
        <p:nvSpPr>
          <p:cNvPr id="8197" name="Line 5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152400" y="2071688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p>
            <a:endParaRPr lang="en-US" sz="1350"/>
          </a:p>
        </p:txBody>
      </p:sp>
      <p:sp>
        <p:nvSpPr>
          <p:cNvPr id="8194" name="Rectangle 2"/>
          <p:cNvSpPr>
            <a:spLocks noGrp="1" noChangeArrowheads="1"/>
          </p:cNvSpPr>
          <p:nvPr>
            <p:custDataLst>
              <p:tags r:id="rId3"/>
            </p:custDataLst>
          </p:nvPr>
        </p:nvSpPr>
        <p:spPr>
          <a:xfrm>
            <a:off x="151765" y="1306195"/>
            <a:ext cx="6487795" cy="632460"/>
          </a:xfrm>
          <a:prstGeom prst="rect">
            <a:avLst/>
          </a:prstGeom>
        </p:spPr>
        <p:txBody>
          <a:bodyPr vert="horz" lIns="91440" tIns="0" rIns="91440" bIns="0" rtlCol="0" anchor="b">
            <a:normAutofit fontScale="5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eaLnBrk="1" hangingPunct="1"/>
            <a:r>
              <a:rPr sz="4000">
                <a:sym typeface="+mn-ea"/>
              </a:rPr>
              <a:t>The </a:t>
            </a:r>
            <a:r>
              <a:rPr lang="en-US" sz="4000" dirty="0">
                <a:solidFill>
                  <a:srgbClr val="14FD3A"/>
                </a:solidFill>
                <a:sym typeface="+mn-ea"/>
              </a:rPr>
              <a:t>I/O </a:t>
            </a:r>
            <a:r>
              <a:rPr sz="4000">
                <a:sym typeface="+mn-ea"/>
              </a:rPr>
              <a:t>package handles persistent data storage and file operations for the SmartBudget system.</a:t>
            </a:r>
            <a:endParaRPr lang="el-GR" sz="4000">
              <a:cs typeface="Arial" panose="020B07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IO Package</a:t>
            </a:r>
            <a:r>
              <a:rPr lang="zh-CN"/>
              <a:t>——Module: json_io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save_to_json(records, filename)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sz="1890"/>
              <a:t>Converts income and expense records into a structured JSON format and saves them as a file in the system’s storage directory.</a:t>
            </a:r>
            <a:endParaRPr sz="1890"/>
          </a:p>
          <a:p>
            <a:endParaRPr sz="1890"/>
          </a:p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load_from_json(filename)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890"/>
              <a:t>Loads a JSON file from storage and reconstructs financial records back into usable objects.</a:t>
            </a:r>
            <a:endParaRPr sz="1890"/>
          </a:p>
          <a:p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IO Package</a:t>
            </a:r>
            <a:r>
              <a:rPr lang="zh-CN"/>
              <a:t>——Module: file_utils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028065"/>
            <a:ext cx="9017635" cy="4058285"/>
          </a:xfrm>
        </p:spPr>
        <p:txBody>
          <a:bodyPr>
            <a:normAutofit lnSpcReduction="10000"/>
          </a:bodyPr>
          <a:lstStyle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file_exists(filename)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sz="1890"/>
              <a:t>Checks whether a specific data file already exists to prevent overwriting or loading errors.</a:t>
            </a:r>
            <a:endParaRPr sz="1890"/>
          </a:p>
          <a:p>
            <a:endParaRPr sz="1890"/>
          </a:p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delete_file(filename)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890"/>
              <a:t>Removes a selected data file from the storage directory to help users manage their saved data.</a:t>
            </a:r>
            <a:endParaRPr sz="1890"/>
          </a:p>
          <a:p>
            <a:endParaRPr sz="1890"/>
          </a:p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list_files()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890"/>
              <a:t>Displays all available saved data files so users can easily choose what to load or delete.</a:t>
            </a:r>
            <a:endParaRPr sz="1890"/>
          </a:p>
          <a:p>
            <a:endParaRPr lang="en-US">
              <a:sym typeface="+mn-ea"/>
            </a:endParaRPr>
          </a:p>
          <a:p/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Main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0000"/>
          </a:bodyPr>
          <a:lstStyle/>
          <a:p>
            <a:r>
              <a:rPr lang="en-US" b="1" dirty="0">
                <a:solidFill>
                  <a:srgbClr val="14FD3A"/>
                </a:solidFill>
              </a:rPr>
              <a:t>Program Purpose</a:t>
            </a:r>
            <a:endParaRPr lang="en-US" b="1" dirty="0">
              <a:solidFill>
                <a:srgbClr val="14FD3A"/>
              </a:solidFill>
            </a:endParaRPr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sz="2125"/>
              <a:t>The main program serves as the user-facing interface of SmartBudget and connects all sub-packages into a complete workflow.</a:t>
            </a:r>
            <a:endParaRPr sz="2125"/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sz="2125"/>
              <a:t>It allows users to interact with the system through a menu-based interface.</a:t>
            </a:r>
            <a:endParaRPr sz="2125"/>
          </a:p>
          <a:p>
            <a:r>
              <a:rPr lang="en-US" b="1" dirty="0">
                <a:solidFill>
                  <a:srgbClr val="14FD3A"/>
                </a:solidFill>
              </a:rPr>
              <a:t>Data Management</a:t>
            </a:r>
            <a:endParaRPr lang="en-US" b="1" dirty="0">
              <a:solidFill>
                <a:srgbClr val="14FD3A"/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2125"/>
              <a:t>Stores income and expense records in separate in-memory collections during program execution.</a:t>
            </a:r>
            <a:endParaRPr sz="2125"/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2125"/>
              <a:t>Supports dynamic creation and updating of financial records.</a:t>
            </a:r>
            <a:endParaRPr sz="2125"/>
          </a:p>
          <a:p>
            <a:pPr algn="l">
              <a:buClrTx/>
              <a:buSzTx/>
            </a:pPr>
            <a:r>
              <a:rPr lang="en-US" b="1" dirty="0">
                <a:solidFill>
                  <a:srgbClr val="14FD3A"/>
                </a:solidFill>
              </a:rPr>
              <a:t>Menu Control</a:t>
            </a:r>
            <a:endParaRPr lang="en-US" b="1" dirty="0">
              <a:solidFill>
                <a:srgbClr val="14FD3A"/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2125"/>
              <a:t>Displays a structured menu that allows users to select system functions.</a:t>
            </a:r>
            <a:endParaRPr sz="2125"/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2125"/>
              <a:t>Controls the program execution loop and coordinates function calls based on user input.</a:t>
            </a:r>
            <a:endParaRPr sz="2125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2286635"/>
            <a:ext cx="9017635" cy="755650"/>
          </a:xfrm>
        </p:spPr>
        <p:txBody>
          <a:bodyPr>
            <a:normAutofit/>
          </a:bodyPr>
          <a:lstStyle/>
          <a:p>
            <a:r>
              <a:rPr lang="en-US" sz="2000"/>
              <a:t>Using 4</a:t>
            </a:r>
            <a:r>
              <a:rPr sz="2000"/>
              <a:t> </a:t>
            </a:r>
            <a:r>
              <a:rPr sz="2200"/>
              <a:t>short </a:t>
            </a:r>
            <a:r>
              <a:rPr sz="2000"/>
              <a:t>demo, I will show how users can add records, view summaries, save data, and manage files through the SmartBudget system.</a:t>
            </a:r>
            <a:endParaRPr sz="2000"/>
          </a:p>
          <a:p>
            <a:endParaRPr sz="2000"/>
          </a:p>
        </p:txBody>
      </p:sp>
      <p:grpSp>
        <p:nvGrpSpPr>
          <p:cNvPr id="5" name="Group 4"/>
          <p:cNvGrpSpPr/>
          <p:nvPr/>
        </p:nvGrpSpPr>
        <p:grpSpPr>
          <a:xfrm>
            <a:off x="228600" y="2190750"/>
            <a:ext cx="8534400" cy="871855"/>
            <a:chOff x="360" y="3450"/>
            <a:chExt cx="10260" cy="1373"/>
          </a:xfrm>
        </p:grpSpPr>
        <p:sp>
          <p:nvSpPr>
            <p:cNvPr id="8196" name="Line 4"/>
            <p:cNvSpPr>
              <a:spLocks noChangeShapeType="1"/>
            </p:cNvSpPr>
            <p:nvPr>
              <p:custDataLst>
                <p:tags r:id="rId1"/>
              </p:custDataLst>
            </p:nvPr>
          </p:nvSpPr>
          <p:spPr bwMode="auto">
            <a:xfrm>
              <a:off x="360" y="3450"/>
              <a:ext cx="10260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</a:ln>
          </p:spPr>
          <p:txBody>
            <a:bodyPr/>
            <a:p>
              <a:endParaRPr lang="en-US" sz="1350"/>
            </a:p>
          </p:txBody>
        </p:sp>
        <p:sp>
          <p:nvSpPr>
            <p:cNvPr id="8197" name="Line 5"/>
            <p:cNvSpPr>
              <a:spLocks noChangeShapeType="1"/>
            </p:cNvSpPr>
            <p:nvPr>
              <p:custDataLst>
                <p:tags r:id="rId2"/>
              </p:custDataLst>
            </p:nvPr>
          </p:nvSpPr>
          <p:spPr bwMode="auto">
            <a:xfrm>
              <a:off x="360" y="4823"/>
              <a:ext cx="10260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</a:ln>
          </p:spPr>
          <p:txBody>
            <a:bodyPr/>
            <a:p>
              <a:endParaRPr lang="en-US" sz="135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DEMO</a:t>
            </a:r>
            <a:r>
              <a:rPr lang="zh-CN" altLang="en-US"/>
              <a:t>——</a:t>
            </a:r>
            <a:r>
              <a:rPr sz="2000">
                <a:sym typeface="+mn-ea"/>
              </a:rPr>
              <a:t>Core Record Operations</a:t>
            </a:r>
            <a:endParaRPr sz="2000">
              <a:sym typeface="+mn-ea"/>
            </a:endParaRPr>
          </a:p>
        </p:txBody>
      </p:sp>
      <p:pic>
        <p:nvPicPr>
          <p:cNvPr id="3" name="part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52400" y="895350"/>
            <a:ext cx="7847330" cy="42170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DEMO--</a:t>
            </a:r>
            <a:r>
              <a:rPr sz="2000">
                <a:sym typeface="+mn-ea"/>
              </a:rPr>
              <a:t>Reporting and Visualization Modules</a:t>
            </a:r>
            <a:endParaRPr sz="2000">
              <a:sym typeface="+mn-ea"/>
            </a:endParaRPr>
          </a:p>
        </p:txBody>
      </p:sp>
      <p:pic>
        <p:nvPicPr>
          <p:cNvPr id="3" name="part2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52400" y="895350"/>
            <a:ext cx="7457440" cy="41935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SmartBudget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2091055"/>
            <a:ext cx="9017635" cy="1769110"/>
          </a:xfrm>
        </p:spPr>
        <p:txBody>
          <a:bodyPr>
            <a:normAutofit/>
          </a:bodyPr>
          <a:lstStyle/>
          <a:p>
            <a:r>
              <a:rPr sz="2200" dirty="0"/>
              <a:t>Group Members:</a:t>
            </a:r>
            <a:endParaRPr sz="2200" dirty="0"/>
          </a:p>
          <a:p>
            <a:r>
              <a:rPr sz="2200" dirty="0"/>
              <a:t>- Student </a:t>
            </a:r>
            <a:r>
              <a:rPr lang="en-US" sz="2200" dirty="0" err="1"/>
              <a:t>C</a:t>
            </a:r>
            <a:r>
              <a:rPr lang="en-US" altLang="zh-CN" sz="2200" dirty="0" err="1"/>
              <a:t>hongwen</a:t>
            </a:r>
            <a:r>
              <a:rPr lang="en-US" altLang="zh-CN" sz="2200" dirty="0"/>
              <a:t>(Peter) Sun</a:t>
            </a:r>
            <a:endParaRPr sz="2200" dirty="0"/>
          </a:p>
          <a:p>
            <a:r>
              <a:rPr sz="2200" dirty="0"/>
              <a:t>- Student </a:t>
            </a:r>
            <a:r>
              <a:rPr lang="en-US" sz="2200" dirty="0"/>
              <a:t>Yifu Zhao</a:t>
            </a:r>
            <a:endParaRPr sz="2200" dirty="0"/>
          </a:p>
          <a:p>
            <a:r>
              <a:rPr sz="2200" dirty="0"/>
              <a:t>- Student C</a:t>
            </a:r>
            <a:r>
              <a:rPr lang="en-US" sz="2200" dirty="0"/>
              <a:t>ho Wing Chan</a:t>
            </a:r>
            <a:endParaRPr sz="2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DEMO</a:t>
            </a:r>
            <a:r>
              <a:rPr lang="zh-CN" altLang="en-US"/>
              <a:t>——</a:t>
            </a:r>
            <a:r>
              <a:rPr sz="2220">
                <a:sym typeface="+mn-ea"/>
              </a:rPr>
              <a:t>Data Management and System Maintenance</a:t>
            </a:r>
            <a:endParaRPr sz="2220">
              <a:sym typeface="+mn-ea"/>
            </a:endParaRPr>
          </a:p>
        </p:txBody>
      </p:sp>
      <p:pic>
        <p:nvPicPr>
          <p:cNvPr id="3" name="part3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28600" y="895350"/>
            <a:ext cx="7621270" cy="4189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000"/>
              <a:t>SmartBudget provides</a:t>
            </a:r>
            <a:r>
              <a:rPr lang="en-US" sz="2000"/>
              <a:t>:</a:t>
            </a:r>
            <a:endParaRPr lang="en-US"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 </a:t>
            </a:r>
            <a:r>
              <a:rPr sz="2000"/>
              <a:t>A complete class hierarchy for financial records.</a:t>
            </a:r>
            <a:endParaRPr lang="en-US"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 </a:t>
            </a:r>
            <a:r>
              <a:rPr sz="2000"/>
              <a:t>Summary and insight analysis functions.</a:t>
            </a:r>
            <a:endParaRPr lang="en-US"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 </a:t>
            </a:r>
            <a:r>
              <a:rPr sz="2000"/>
              <a:t>JSON-based persistence. </a:t>
            </a:r>
            <a:endParaRPr lang="en-US"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 </a:t>
            </a:r>
            <a:r>
              <a:rPr sz="2000"/>
              <a:t>File management utilities.</a:t>
            </a:r>
            <a:endParaRPr lang="en-US"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 </a:t>
            </a:r>
            <a:r>
              <a:rPr sz="2000"/>
              <a:t>A menu-driven main application.</a:t>
            </a:r>
            <a:endParaRPr lang="en-US" sz="2000"/>
          </a:p>
          <a:p>
            <a:endParaRPr lang="en-US" sz="2000"/>
          </a:p>
          <a:p>
            <a:r>
              <a:rPr sz="2000"/>
              <a:t>This fulfills all requirements for the project and demonstrates professional package design.</a:t>
            </a:r>
            <a:endParaRPr sz="2000"/>
          </a:p>
          <a:p>
            <a:pPr marL="0" indent="0">
              <a:buNone/>
            </a:pPr>
            <a:endParaRPr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914400" y="1809750"/>
            <a:ext cx="16808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>
                <a:solidFill>
                  <a:schemeClr val="bg1"/>
                </a:solidFill>
                <a:sym typeface="+mn-ea"/>
              </a:rPr>
              <a:t>Thank you!</a:t>
            </a:r>
            <a:endParaRPr lang="en-US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2343150"/>
            <a:ext cx="6515100" cy="1592580"/>
          </a:xfrm>
        </p:spPr>
        <p:txBody>
          <a:bodyPr/>
          <a:lstStyle/>
          <a:p>
            <a:pPr algn="just">
              <a:buFont typeface="Arial" panose="020B0704020202020204" pitchFamily="34" charset="0"/>
              <a:buChar char="•"/>
            </a:pPr>
            <a:r>
              <a:rPr lang="en-US" sz="2000">
                <a:sym typeface="+mn-ea"/>
              </a:rPr>
              <a:t> </a:t>
            </a:r>
            <a:r>
              <a:rPr sz="1800">
                <a:sym typeface="+mn-ea"/>
              </a:rPr>
              <a:t>It lets users </a:t>
            </a:r>
            <a:r>
              <a:rPr sz="1800"/>
              <a:t>add income and expense records, save, load and clean data in JSON format, and generate </a:t>
            </a:r>
            <a:endParaRPr sz="1800"/>
          </a:p>
          <a:p>
            <a:pPr algn="just">
              <a:buFont typeface="Arial" panose="020B0704020202020204" pitchFamily="34" charset="0"/>
              <a:buChar char="•"/>
            </a:pPr>
            <a:r>
              <a:rPr lang="en-US" sz="1800"/>
              <a:t> </a:t>
            </a:r>
            <a:r>
              <a:rPr sz="1800"/>
              <a:t>basic financial summaries. The package demonstrates</a:t>
            </a:r>
            <a:r>
              <a:rPr lang="zh-CN" sz="1800"/>
              <a:t>，</a:t>
            </a:r>
            <a:r>
              <a:rPr sz="1800"/>
              <a:t>modularprogramming, OOP design, and practical data handling</a:t>
            </a:r>
            <a:endParaRPr sz="1800"/>
          </a:p>
        </p:txBody>
      </p:sp>
      <p:sp>
        <p:nvSpPr>
          <p:cNvPr id="8194" name="Rectangle 2"/>
          <p:cNvSpPr>
            <a:spLocks noGrp="1" noChangeArrowheads="1"/>
          </p:cNvSpPr>
          <p:nvPr>
            <p:custDataLst>
              <p:tags r:id="rId1"/>
            </p:custDataLst>
          </p:nvPr>
        </p:nvSpPr>
        <p:spPr>
          <a:xfrm>
            <a:off x="151765" y="1306195"/>
            <a:ext cx="7074535" cy="632460"/>
          </a:xfrm>
          <a:prstGeom prst="rect">
            <a:avLst/>
          </a:prstGeom>
        </p:spPr>
        <p:txBody>
          <a:bodyPr vert="horz" lIns="91440" tIns="0" rIns="91440" bIns="0" rtlCol="0" anchor="b">
            <a:normAutofit fontScale="5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eaLnBrk="1" hangingPunct="1"/>
            <a:r>
              <a:rPr lang="en-US" sz="4000" dirty="0">
                <a:solidFill>
                  <a:srgbClr val="14FD3A"/>
                </a:solidFill>
                <a:sym typeface="+mn-ea"/>
              </a:rPr>
              <a:t>SmartBudget</a:t>
            </a:r>
            <a:r>
              <a:rPr sz="4000">
                <a:sym typeface="+mn-ea"/>
              </a:rPr>
              <a:t> is a lightweight Python package for managing household finances. </a:t>
            </a:r>
            <a:endParaRPr lang="el-GR" sz="4000">
              <a:cs typeface="Arial" panose="020B0704020202020204" pitchFamily="34" charset="0"/>
            </a:endParaRPr>
          </a:p>
        </p:txBody>
      </p:sp>
      <p:sp>
        <p:nvSpPr>
          <p:cNvPr id="8196" name="Line 4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152400" y="1200150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lstStyle/>
          <a:p>
            <a:endParaRPr lang="en-US" sz="1350"/>
          </a:p>
        </p:txBody>
      </p:sp>
      <p:sp>
        <p:nvSpPr>
          <p:cNvPr id="8197" name="Line 5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152400" y="2071688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lstStyle/>
          <a:p>
            <a:endParaRPr lang="en-US" sz="135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Package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952500"/>
            <a:ext cx="3973830" cy="4210050"/>
          </a:xfrm>
        </p:spPr>
        <p:txBody>
          <a:bodyPr>
            <a:noAutofit/>
          </a:bodyPr>
          <a:lstStyle/>
          <a:p>
            <a:pPr algn="just" fontAlgn="auto">
              <a:spcBef>
                <a:spcPts val="0"/>
              </a:spcBef>
              <a:spcAft>
                <a:spcPts val="3000"/>
              </a:spcAft>
            </a:pPr>
            <a:r>
              <a:rPr sz="1400"/>
              <a:t>It contains four sub-packages: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0"/>
              </a:spcAft>
            </a:pPr>
            <a:r>
              <a:rPr sz="1400"/>
              <a:t>1. </a:t>
            </a:r>
            <a:r>
              <a:rPr lang="en-US" sz="1400" b="1" dirty="0">
                <a:solidFill>
                  <a:srgbClr val="14FD3A"/>
                </a:solidFill>
              </a:rPr>
              <a:t>entity </a:t>
            </a:r>
            <a:r>
              <a:rPr sz="1400"/>
              <a:t>– Defines data models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1000"/>
              </a:spcAft>
            </a:pPr>
            <a:r>
              <a:rPr sz="1400"/>
              <a:t>Includes a RecordBase superclass, with Income and Expense inheriting and adding type_x0002_specific fields. 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sz="1400"/>
              <a:t>2. </a:t>
            </a:r>
            <a:r>
              <a:rPr lang="en-US" sz="1400" b="1" dirty="0">
                <a:solidFill>
                  <a:srgbClr val="14FD3A"/>
                </a:solidFill>
              </a:rPr>
              <a:t>analysis</a:t>
            </a:r>
            <a:r>
              <a:rPr sz="1400"/>
              <a:t> – Performs calculations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1000"/>
              </a:spcAft>
            </a:pPr>
            <a:r>
              <a:rPr sz="1400"/>
              <a:t>Functions compute total income, expenses, and net balance, and generate simple summary details.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sz="1400"/>
              <a:t>3. </a:t>
            </a:r>
            <a:r>
              <a:rPr lang="en-US" sz="1400" b="1" dirty="0">
                <a:solidFill>
                  <a:srgbClr val="14FD3A"/>
                </a:solidFill>
              </a:rPr>
              <a:t>io</a:t>
            </a:r>
            <a:r>
              <a:rPr sz="1400"/>
              <a:t> – Manages storage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1000"/>
              </a:spcAft>
            </a:pPr>
            <a:r>
              <a:rPr sz="1400"/>
              <a:t>Supports saving, cleaning, loading, and appending JSON data, plus listing or deleting files.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sz="1400"/>
              <a:t>4. </a:t>
            </a:r>
            <a:r>
              <a:rPr lang="en-US" sz="1400" b="1" dirty="0">
                <a:solidFill>
                  <a:srgbClr val="14FD3A"/>
                </a:solidFill>
              </a:rPr>
              <a:t>core</a:t>
            </a:r>
            <a:r>
              <a:rPr sz="1400"/>
              <a:t> – Provides application logic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1000"/>
              </a:spcAft>
            </a:pPr>
            <a:r>
              <a:rPr sz="1400"/>
              <a:t>Controllers handle record creati</a:t>
            </a:r>
            <a:endParaRPr sz="1400"/>
          </a:p>
        </p:txBody>
      </p:sp>
      <p:pic>
        <p:nvPicPr>
          <p:cNvPr id="4" name="Picture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1000" y="971550"/>
            <a:ext cx="4549775" cy="3977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2357755"/>
            <a:ext cx="6614160" cy="1477010"/>
          </a:xfrm>
        </p:spPr>
        <p:txBody>
          <a:bodyPr>
            <a:normAutofit/>
          </a:bodyPr>
          <a:lstStyle/>
          <a:p>
            <a:r>
              <a:rPr sz="2000"/>
              <a:t>It ensures consistent data behavior through object inheritance.</a:t>
            </a:r>
            <a:endParaRPr lang="en-US" sz="2000"/>
          </a:p>
          <a:p>
            <a:endParaRPr lang="en-US" sz="2000"/>
          </a:p>
        </p:txBody>
      </p:sp>
      <p:sp>
        <p:nvSpPr>
          <p:cNvPr id="8196" name="Line 4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>
            <a:off x="152400" y="1200150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p>
            <a:endParaRPr lang="en-US" sz="1350"/>
          </a:p>
        </p:txBody>
      </p:sp>
      <p:sp>
        <p:nvSpPr>
          <p:cNvPr id="8197" name="Line 5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152400" y="2071688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p>
            <a:endParaRPr lang="en-US" sz="1350"/>
          </a:p>
        </p:txBody>
      </p:sp>
      <p:sp>
        <p:nvSpPr>
          <p:cNvPr id="8194" name="Rectangle 2"/>
          <p:cNvSpPr>
            <a:spLocks noGrp="1" noChangeArrowheads="1"/>
          </p:cNvSpPr>
          <p:nvPr>
            <p:custDataLst>
              <p:tags r:id="rId3"/>
            </p:custDataLst>
          </p:nvPr>
        </p:nvSpPr>
        <p:spPr>
          <a:xfrm>
            <a:off x="151765" y="1306195"/>
            <a:ext cx="6487795" cy="632460"/>
          </a:xfrm>
          <a:prstGeom prst="rect">
            <a:avLst/>
          </a:prstGeom>
        </p:spPr>
        <p:txBody>
          <a:bodyPr vert="horz" lIns="91440" tIns="0" rIns="91440" bIns="0" rtlCol="0" anchor="b">
            <a:normAutofit fontScale="5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eaLnBrk="1" hangingPunct="1"/>
            <a:r>
              <a:rPr sz="4000">
                <a:sym typeface="+mn-ea"/>
              </a:rPr>
              <a:t>The </a:t>
            </a:r>
            <a:r>
              <a:rPr lang="en-US" sz="4000" dirty="0">
                <a:solidFill>
                  <a:srgbClr val="14FD3A"/>
                </a:solidFill>
                <a:sym typeface="+mn-ea"/>
              </a:rPr>
              <a:t>core package</a:t>
            </a:r>
            <a:r>
              <a:rPr sz="4000">
                <a:sym typeface="+mn-ea"/>
              </a:rPr>
              <a:t> defines the foundational data structures for all financial records in the system.</a:t>
            </a:r>
            <a:endParaRPr lang="el-GR" sz="4000">
              <a:cs typeface="Arial" panose="020B07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 Package</a:t>
            </a:r>
            <a:r>
              <a:rPr lang="zh-CN"/>
              <a:t>——Module: base_record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Class: RecordBase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lang="en-US" dirty="0"/>
              <a:t>Serves </a:t>
            </a:r>
            <a:r>
              <a:t>as a minimal, shared template for all financial records by storing a record’s name and numeric amount, and providing basic display, validation, and serialization behaviour.</a:t>
            </a:r>
          </a:p>
          <a:p/>
          <a:p>
            <a:r>
              <a:t>Key Methods:</a:t>
            </a:r>
          </a:p>
          <a:p>
            <a:r>
              <a:rPr>
                <a:solidFill>
                  <a:srgbClr val="FFC000"/>
                </a:solidFill>
              </a:rPr>
              <a:t>show() </a:t>
            </a:r>
            <a:r>
              <a:t>– Returns a formatted string combining the record name and amount for display.</a:t>
            </a:r>
          </a:p>
          <a:p>
            <a:r>
              <a:rPr>
                <a:solidFill>
                  <a:srgbClr val="FFC000"/>
                </a:solidFill>
              </a:rPr>
              <a:t>is_positive() </a:t>
            </a:r>
            <a:r>
              <a:t>– Checks whether the stored amount is positive, which helps distinguish income-like values.</a:t>
            </a:r>
          </a:p>
          <a:p>
            <a:r>
              <a:rPr>
                <a:solidFill>
                  <a:srgbClr val="FFC000"/>
                </a:solidFill>
              </a:rPr>
              <a:t>to_dict()</a:t>
            </a:r>
            <a:r>
              <a:t> – Converts the record into a simple dictionary so it can be saved or transferred by other parts of the system.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 Package</a:t>
            </a:r>
            <a:r>
              <a:rPr lang="zh-CN"/>
              <a:t>——Module: transaction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0000"/>
          </a:bodyPr>
          <a:lstStyle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Class: Income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t>Represents money coming into the budget, always stores the amount as a positive value, and adds a “source” field so users can see where the income comes from.</a:t>
            </a:r>
          </a:p>
          <a:p/>
          <a:p>
            <a:r>
              <a:t>Key Methods:</a:t>
            </a:r>
          </a:p>
          <a:p>
            <a:r>
              <a:rPr>
                <a:solidFill>
                  <a:srgbClr val="FFC000"/>
                </a:solidFill>
              </a:rPr>
              <a:t>yearly_income() </a:t>
            </a:r>
            <a:r>
              <a:t>– Projects the monthly income to an annual amount for long-term planning.</a:t>
            </a:r>
          </a:p>
          <a:p>
            <a:r>
              <a:rPr>
                <a:solidFill>
                  <a:srgbClr val="FFC000"/>
                </a:solidFill>
              </a:rPr>
              <a:t>describe()</a:t>
            </a:r>
            <a:r>
              <a:t> – Generates a human-readable sentence summarizing the income and its source.</a:t>
            </a:r>
          </a:p>
          <a:p>
            <a:r>
              <a:rPr>
                <a:solidFill>
                  <a:srgbClr val="FFC000"/>
                </a:solidFill>
              </a:rPr>
              <a:t>to_dict()</a:t>
            </a:r>
            <a:r>
              <a:t> – Exports the income record, including its source and type, in a structured format for storage and analysis.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 Package</a:t>
            </a:r>
            <a:r>
              <a:rPr lang="zh-CN"/>
              <a:t>——Module: transaction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0000"/>
          </a:bodyPr>
          <a:lstStyle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Class: Expense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t>Represents money going out of the budget, automatically stores the amount as a negative value, and tags each expense with a “category” so spending patterns can be analyzed.</a:t>
            </a:r>
          </a:p>
          <a:p>
            <a:pPr marL="0" indent="0">
              <a:buNone/>
            </a:pPr>
          </a:p>
          <a:p>
            <a:r>
              <a:t>Key Methods:</a:t>
            </a:r>
          </a:p>
          <a:p>
            <a:r>
              <a:rPr>
                <a:solidFill>
                  <a:srgbClr val="FFC000"/>
                </a:solidFill>
              </a:rPr>
              <a:t>yearly_cost() </a:t>
            </a:r>
            <a:r>
              <a:t>– Projects the monthly expense to an annual cost to show long-term impact.</a:t>
            </a:r>
          </a:p>
          <a:p>
            <a:r>
              <a:rPr>
                <a:solidFill>
                  <a:srgbClr val="FFC000"/>
                </a:solidFill>
              </a:rPr>
              <a:t>describe() </a:t>
            </a:r>
            <a:r>
              <a:t>– Generates a human-readable sentence summarizing the expense and its category.</a:t>
            </a:r>
          </a:p>
          <a:p>
            <a:r>
              <a:rPr>
                <a:solidFill>
                  <a:srgbClr val="FFC000"/>
                </a:solidFill>
              </a:rPr>
              <a:t>to_dict()</a:t>
            </a:r>
            <a:r>
              <a:t> – Exports the expense record, including its category and type, in a structured format for storage and analysis.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Analysis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311910"/>
            <a:ext cx="8242300" cy="1094740"/>
          </a:xfrm>
        </p:spPr>
        <p:txBody>
          <a:bodyPr>
            <a:normAutofit/>
          </a:bodyPr>
          <a:lstStyle/>
          <a:p>
            <a:pPr algn="just"/>
            <a:r>
              <a:rPr sz="2000"/>
              <a:t>The </a:t>
            </a:r>
            <a:r>
              <a:rPr lang="en-US" sz="2000" b="1" dirty="0">
                <a:solidFill>
                  <a:srgbClr val="14FD3A"/>
                </a:solidFill>
              </a:rPr>
              <a:t>analysis package </a:t>
            </a:r>
            <a:r>
              <a:rPr sz="2000"/>
              <a:t>is responsible for turning raw income and expense records into useful financial summaries and insights that help users understand their household budget.</a:t>
            </a:r>
            <a:endParaRPr sz="2000"/>
          </a:p>
          <a:p>
            <a:endParaRPr lang="en-US"/>
          </a:p>
          <a:p/>
        </p:txBody>
      </p:sp>
      <p:grpSp>
        <p:nvGrpSpPr>
          <p:cNvPr id="4" name="Group 3"/>
          <p:cNvGrpSpPr/>
          <p:nvPr/>
        </p:nvGrpSpPr>
        <p:grpSpPr>
          <a:xfrm>
            <a:off x="228600" y="1200150"/>
            <a:ext cx="8209915" cy="1176655"/>
            <a:chOff x="360" y="3210"/>
            <a:chExt cx="10260" cy="1853"/>
          </a:xfrm>
        </p:grpSpPr>
        <p:sp>
          <p:nvSpPr>
            <p:cNvPr id="8196" name="Line 4"/>
            <p:cNvSpPr>
              <a:spLocks noChangeShapeType="1"/>
            </p:cNvSpPr>
            <p:nvPr>
              <p:custDataLst>
                <p:tags r:id="rId1"/>
              </p:custDataLst>
            </p:nvPr>
          </p:nvSpPr>
          <p:spPr bwMode="auto">
            <a:xfrm>
              <a:off x="360" y="3210"/>
              <a:ext cx="10260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</a:ln>
          </p:spPr>
          <p:txBody>
            <a:bodyPr/>
            <a:p>
              <a:endParaRPr lang="en-US" sz="1350"/>
            </a:p>
          </p:txBody>
        </p:sp>
        <p:sp>
          <p:nvSpPr>
            <p:cNvPr id="8197" name="Line 5"/>
            <p:cNvSpPr>
              <a:spLocks noChangeShapeType="1"/>
            </p:cNvSpPr>
            <p:nvPr>
              <p:custDataLst>
                <p:tags r:id="rId2"/>
              </p:custDataLst>
            </p:nvPr>
          </p:nvSpPr>
          <p:spPr bwMode="auto">
            <a:xfrm>
              <a:off x="360" y="5063"/>
              <a:ext cx="10260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</a:ln>
          </p:spPr>
          <p:txBody>
            <a:bodyPr/>
            <a:p>
              <a:endParaRPr lang="en-US" sz="1350"/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1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16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6273</Words>
  <Application>WPS Presentation</Application>
  <PresentationFormat>On-screen Show (16:9)</PresentationFormat>
  <Paragraphs>175</Paragraphs>
  <Slides>22</Slides>
  <Notes>55</Notes>
  <HiddenSlides>4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40" baseType="lpstr">
      <vt:lpstr>Arial</vt:lpstr>
      <vt:lpstr>宋体</vt:lpstr>
      <vt:lpstr>Wingdings</vt:lpstr>
      <vt:lpstr>MS PGothic</vt:lpstr>
      <vt:lpstr>Hiragino Sans</vt:lpstr>
      <vt:lpstr>Arial</vt:lpstr>
      <vt:lpstr>Whitney Book</vt:lpstr>
      <vt:lpstr>Thonburi</vt:lpstr>
      <vt:lpstr>Calibri</vt:lpstr>
      <vt:lpstr>Helvetica Neue</vt:lpstr>
      <vt:lpstr>Symbol</vt:lpstr>
      <vt:lpstr>Kingsoft Sign</vt:lpstr>
      <vt:lpstr>微软雅黑</vt:lpstr>
      <vt:lpstr>汉仪旗黑</vt:lpstr>
      <vt:lpstr>宋体</vt:lpstr>
      <vt:lpstr>Arial Unicode MS</vt:lpstr>
      <vt:lpstr>汉仪书宋二KW</vt:lpstr>
      <vt:lpstr>Office Theme</vt:lpstr>
      <vt:lpstr>PowerPoint 演示文稿</vt:lpstr>
      <vt:lpstr>SmartBudget Project</vt:lpstr>
      <vt:lpstr>Project Overview</vt:lpstr>
      <vt:lpstr>Package Structure</vt:lpstr>
      <vt:lpstr>Core Package</vt:lpstr>
      <vt:lpstr>Core Package——Module: base_record</vt:lpstr>
      <vt:lpstr>Core Package——Module: transaction</vt:lpstr>
      <vt:lpstr>Core Package——Module: transaction</vt:lpstr>
      <vt:lpstr>Analysis Package</vt:lpstr>
      <vt:lpstr>Analysis Package——Module: summary</vt:lpstr>
      <vt:lpstr>Analysis Package——Module: insights</vt:lpstr>
      <vt:lpstr>Analysis Package——Module: insights</vt:lpstr>
      <vt:lpstr>IO Package</vt:lpstr>
      <vt:lpstr>IO Package——Module: json_io</vt:lpstr>
      <vt:lpstr>IO Package——Module: file_utils</vt:lpstr>
      <vt:lpstr>Main Application</vt:lpstr>
      <vt:lpstr>DEMO</vt:lpstr>
      <vt:lpstr>DEMO——Core Record Operations</vt:lpstr>
      <vt:lpstr>DEMO--Reporting and Visualization Modules</vt:lpstr>
      <vt:lpstr>DEMO——Data Management and System Maintenance</vt:lpstr>
      <vt:lpstr>Conclusion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531 - Python Introduction</dc:title>
  <dc:creator/>
  <cp:lastModifiedBy>一夫</cp:lastModifiedBy>
  <cp:revision>18</cp:revision>
  <dcterms:created xsi:type="dcterms:W3CDTF">2025-12-08T02:00:21Z</dcterms:created>
  <dcterms:modified xsi:type="dcterms:W3CDTF">2025-12-08T02:00:21Z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43D9FFD5C2E1838A29E42369AED478D2_42</vt:lpwstr>
  </property>
  <property fmtid="{D5CDD505-2E9C-101B-9397-08002B2CF9AE}" pid="3" name="KSOProductBuildVer">
    <vt:lpwstr>1033-6.8.2.8850</vt:lpwstr>
  </property>
</Properties>
</file>

<file path=docProps/thumbnail.jpeg>
</file>